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3" r:id="rId1"/>
  </p:sldMasterIdLst>
  <p:sldIdLst>
    <p:sldId id="256" r:id="rId2"/>
    <p:sldId id="257" r:id="rId3"/>
    <p:sldId id="258" r:id="rId4"/>
    <p:sldId id="260" r:id="rId5"/>
    <p:sldId id="261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735"/>
    <p:restoredTop sz="94694"/>
  </p:normalViewPr>
  <p:slideViewPr>
    <p:cSldViewPr snapToGrid="0" snapToObjects="1">
      <p:cViewPr varScale="1">
        <p:scale>
          <a:sx n="85" d="100"/>
          <a:sy n="85" d="100"/>
        </p:scale>
        <p:origin x="184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4/12/22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6898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4/12/22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219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8811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4/12/22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49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4/12/22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683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4/12/22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685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4/12/22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22318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4/12/22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708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4/12/22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590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4/12/22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425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4/12/22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152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661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72" r:id="rId6"/>
    <p:sldLayoutId id="2147483767" r:id="rId7"/>
    <p:sldLayoutId id="2147483768" r:id="rId8"/>
    <p:sldLayoutId id="2147483769" r:id="rId9"/>
    <p:sldLayoutId id="2147483771" r:id="rId10"/>
    <p:sldLayoutId id="2147483770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1ABDE6-311F-9542-9270-2605141DC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2893" y="2064490"/>
            <a:ext cx="6529107" cy="3284538"/>
          </a:xfrm>
        </p:spPr>
        <p:txBody>
          <a:bodyPr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US" sz="4000" dirty="0"/>
              <a:t>World Bank Development Indicators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An Exploratory Data Analysis and Visualization Report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 row of colorful pins casting shadows">
            <a:extLst>
              <a:ext uri="{FF2B5EF4-FFF2-40B4-BE49-F238E27FC236}">
                <a16:creationId xmlns:a16="http://schemas.microsoft.com/office/drawing/2014/main" id="{0F1FE72B-B5F1-426E-BF32-82E03A4E86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06" r="23994"/>
          <a:stretch/>
        </p:blipFill>
        <p:spPr>
          <a:xfrm>
            <a:off x="902571" y="1457093"/>
            <a:ext cx="3217333" cy="389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869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A88942-0B89-314F-B686-9991AF930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365" y="226611"/>
            <a:ext cx="6857365" cy="1344612"/>
          </a:xfrm>
        </p:spPr>
        <p:txBody>
          <a:bodyPr anchor="b">
            <a:normAutofit/>
          </a:bodyPr>
          <a:lstStyle/>
          <a:p>
            <a:r>
              <a:rPr lang="en-US" sz="3000" dirty="0"/>
              <a:t>Introduction and the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4F5418-F8DA-5F40-A186-1C764E6C11B4}"/>
              </a:ext>
            </a:extLst>
          </p:cNvPr>
          <p:cNvSpPr txBox="1"/>
          <p:nvPr/>
        </p:nvSpPr>
        <p:spPr>
          <a:xfrm>
            <a:off x="821365" y="1894902"/>
            <a:ext cx="920398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2017 World Bank Development Indicators</a:t>
            </a:r>
          </a:p>
          <a:p>
            <a:pPr marL="285750" indent="-285750">
              <a:buFontTx/>
              <a:buChar char="-"/>
            </a:pPr>
            <a:r>
              <a:rPr lang="en-US" dirty="0"/>
              <a:t>Rows correspond to a single country and columns are mainly development indicators of that country.</a:t>
            </a:r>
          </a:p>
          <a:p>
            <a:pPr marL="285750" indent="-285750">
              <a:buFontTx/>
              <a:buChar char="-"/>
            </a:pPr>
            <a:r>
              <a:rPr lang="en-US" dirty="0"/>
              <a:t>14 columns in total with a uniquely identifiable country name, 2 categorical variables for regions and income levels, and 11 numerical indicators.</a:t>
            </a:r>
          </a:p>
          <a:p>
            <a:pPr marL="285750" indent="-285750">
              <a:buFontTx/>
              <a:buChar char="-"/>
            </a:pPr>
            <a:r>
              <a:rPr lang="en-US" dirty="0"/>
              <a:t>Indicators include but not limit to GDP per capita, unemployment rate for both sex, life expectancy for both sex, and carbon dioxide emission per capita.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0C48B6-141D-9F40-ABC6-AA1BDA5FC9EB}"/>
              </a:ext>
            </a:extLst>
          </p:cNvPr>
          <p:cNvSpPr txBox="1"/>
          <p:nvPr/>
        </p:nvSpPr>
        <p:spPr>
          <a:xfrm>
            <a:off x="792143" y="4626140"/>
            <a:ext cx="10061601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Analysis Focus</a:t>
            </a:r>
          </a:p>
          <a:p>
            <a:pPr marL="285750" indent="-285750">
              <a:buFontTx/>
              <a:buChar char="-"/>
            </a:pPr>
            <a:r>
              <a:rPr lang="en-US" dirty="0"/>
              <a:t>Identifying issues of data quality, such as missing data or outliers.</a:t>
            </a:r>
          </a:p>
          <a:p>
            <a:pPr marL="285750" indent="-285750">
              <a:buFontTx/>
              <a:buChar char="-"/>
            </a:pPr>
            <a:r>
              <a:rPr lang="en-US" dirty="0"/>
              <a:t>A brief exploration of the univariate and multivariate distribution of several variables.</a:t>
            </a:r>
          </a:p>
          <a:p>
            <a:pPr marL="285750" indent="-285750">
              <a:buFontTx/>
              <a:buChar char="-"/>
            </a:pPr>
            <a:r>
              <a:rPr lang="en-US" dirty="0"/>
              <a:t>Detecting any clustering behavior with the aid of dimension reduction techniques.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51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7C06B7-674E-924A-B1BF-CFA739060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365" y="-672306"/>
            <a:ext cx="8361272" cy="1344612"/>
          </a:xfrm>
        </p:spPr>
        <p:txBody>
          <a:bodyPr anchor="b">
            <a:normAutofit/>
          </a:bodyPr>
          <a:lstStyle/>
          <a:p>
            <a:r>
              <a:rPr lang="en-US" dirty="0"/>
              <a:t>Data Quality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EF132EFE-E2F4-DF40-A81E-7A4F2C589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72" y="755274"/>
            <a:ext cx="7775848" cy="3347799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A555ED9B-7168-CE44-B412-A2791F8AE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835" y="3222053"/>
            <a:ext cx="5391998" cy="343673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0F3B5D0-A585-3E46-854E-D71B7873A6B2}"/>
              </a:ext>
            </a:extLst>
          </p:cNvPr>
          <p:cNvSpPr txBox="1"/>
          <p:nvPr/>
        </p:nvSpPr>
        <p:spPr>
          <a:xfrm>
            <a:off x="8061259" y="1344612"/>
            <a:ext cx="37823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education expense column is the only field that has missing values, and they are categorized as missing at random (MAR).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CDFA5F-8EA0-714C-82B3-E60F9310526B}"/>
              </a:ext>
            </a:extLst>
          </p:cNvPr>
          <p:cNvSpPr txBox="1"/>
          <p:nvPr/>
        </p:nvSpPr>
        <p:spPr>
          <a:xfrm>
            <a:off x="821365" y="4464874"/>
            <a:ext cx="51297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are some outliers according to modified Z-scores criterion, especially the two points for mortality under five. </a:t>
            </a:r>
          </a:p>
          <a:p>
            <a:endParaRPr lang="en-US" dirty="0"/>
          </a:p>
          <a:p>
            <a:r>
              <a:rPr lang="en-US" dirty="0"/>
              <a:t>Using normal boxplots, we also discovered outliers for the percentage access to electricity.</a:t>
            </a:r>
          </a:p>
        </p:txBody>
      </p:sp>
    </p:spTree>
    <p:extLst>
      <p:ext uri="{BB962C8B-B14F-4D97-AF65-F5344CB8AC3E}">
        <p14:creationId xmlns:p14="http://schemas.microsoft.com/office/powerpoint/2010/main" val="2829281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C06B7-674E-924A-B1BF-CFA739060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374" y="-672306"/>
            <a:ext cx="8361272" cy="1344612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Univariate and Multivariate Analysis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5162878A-A983-4343-A1F4-FA58488D7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552" y="857061"/>
            <a:ext cx="9049027" cy="514387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7D8332B-8E5A-7749-B7B9-DF750E65D89C}"/>
              </a:ext>
            </a:extLst>
          </p:cNvPr>
          <p:cNvSpPr txBox="1"/>
          <p:nvPr/>
        </p:nvSpPr>
        <p:spPr>
          <a:xfrm>
            <a:off x="1761552" y="6185693"/>
            <a:ext cx="10282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Asymmetric right-skewed, non-normal empirical distribution for GDP per capita</a:t>
            </a:r>
          </a:p>
        </p:txBody>
      </p:sp>
    </p:spTree>
    <p:extLst>
      <p:ext uri="{BB962C8B-B14F-4D97-AF65-F5344CB8AC3E}">
        <p14:creationId xmlns:p14="http://schemas.microsoft.com/office/powerpoint/2010/main" val="4112114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6B52B60D-0930-6447-A669-ED2DBCE3A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45" y="791816"/>
            <a:ext cx="6161437" cy="3743071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06714109-0435-DA49-B30D-F0D628788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035" y="-552795"/>
            <a:ext cx="8361272" cy="1344612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Univariate and Multivariate Analysis</a:t>
            </a:r>
          </a:p>
        </p:txBody>
      </p:sp>
      <p:pic>
        <p:nvPicPr>
          <p:cNvPr id="18" name="Picture 17" descr="Chart, scatter chart&#10;&#10;Description automatically generated">
            <a:extLst>
              <a:ext uri="{FF2B5EF4-FFF2-40B4-BE49-F238E27FC236}">
                <a16:creationId xmlns:a16="http://schemas.microsoft.com/office/drawing/2014/main" id="{B3390DDA-EFDD-6F49-8C7A-382AF23DF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671" y="3252546"/>
            <a:ext cx="7281646" cy="33131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0D7133-BDC0-8245-981C-0A67E53A8247}"/>
              </a:ext>
            </a:extLst>
          </p:cNvPr>
          <p:cNvSpPr txBox="1"/>
          <p:nvPr/>
        </p:nvSpPr>
        <p:spPr>
          <a:xfrm>
            <a:off x="540856" y="5142854"/>
            <a:ext cx="38741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 trends detected in some of the variables against GDP per capita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7B4FB9-4E65-9840-B2AC-96B7893F0A64}"/>
              </a:ext>
            </a:extLst>
          </p:cNvPr>
          <p:cNvSpPr txBox="1"/>
          <p:nvPr/>
        </p:nvSpPr>
        <p:spPr>
          <a:xfrm>
            <a:off x="7374713" y="1227147"/>
            <a:ext cx="34327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Distributions of GDP per capita impacted significantly (visually) by income level and region</a:t>
            </a:r>
          </a:p>
        </p:txBody>
      </p:sp>
    </p:spTree>
    <p:extLst>
      <p:ext uri="{BB962C8B-B14F-4D97-AF65-F5344CB8AC3E}">
        <p14:creationId xmlns:p14="http://schemas.microsoft.com/office/powerpoint/2010/main" val="3757694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F4763C31-5828-FA4D-AACD-76C5C3B2B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035" y="-552795"/>
            <a:ext cx="9984992" cy="1344612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Dimension Reduction and Cluster Analysis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42CB4DFA-69A9-7247-AC38-3620DFB26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46" y="791817"/>
            <a:ext cx="7628091" cy="2818882"/>
          </a:xfrm>
          <a:prstGeom prst="rect">
            <a:avLst/>
          </a:prstGeo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816C98CF-0C6F-0444-BF4A-28FD6D76D3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544" y="3773326"/>
            <a:ext cx="7145644" cy="298544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0D306ED-E6F3-7E4F-A2E5-22AE5817A587}"/>
              </a:ext>
            </a:extLst>
          </p:cNvPr>
          <p:cNvSpPr txBox="1"/>
          <p:nvPr/>
        </p:nvSpPr>
        <p:spPr>
          <a:xfrm>
            <a:off x="8264366" y="1601093"/>
            <a:ext cx="3368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distinctive clustering patterns observed in bivariate contour plots or generalized pairs plot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8A7EA1-4FE3-AC4D-A407-702DB390F058}"/>
              </a:ext>
            </a:extLst>
          </p:cNvPr>
          <p:cNvSpPr txBox="1"/>
          <p:nvPr/>
        </p:nvSpPr>
        <p:spPr>
          <a:xfrm>
            <a:off x="643035" y="4665885"/>
            <a:ext cx="33778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the aid of dimension reduction techniques, clusters now become more separable.</a:t>
            </a:r>
          </a:p>
        </p:txBody>
      </p:sp>
    </p:spTree>
    <p:extLst>
      <p:ext uri="{BB962C8B-B14F-4D97-AF65-F5344CB8AC3E}">
        <p14:creationId xmlns:p14="http://schemas.microsoft.com/office/powerpoint/2010/main" val="21848659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269</Words>
  <Application>Microsoft Macintosh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Meiryo</vt:lpstr>
      <vt:lpstr>Corbel</vt:lpstr>
      <vt:lpstr>SketchLinesVTI</vt:lpstr>
      <vt:lpstr>World Bank Development Indicators  An Exploratory Data Analysis and Visualization Report</vt:lpstr>
      <vt:lpstr>Introduction and the Data</vt:lpstr>
      <vt:lpstr>Data Quality</vt:lpstr>
      <vt:lpstr>Univariate and Multivariate Analysis</vt:lpstr>
      <vt:lpstr>Univariate and Multivariate Analysis</vt:lpstr>
      <vt:lpstr>Dimension Reduction and Cluster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Fossil Fuels   A Univariate Time Series Analysis </dc:title>
  <dc:creator>Chi Zhang (490)</dc:creator>
  <cp:lastModifiedBy>Chi Zhang (490)</cp:lastModifiedBy>
  <cp:revision>3</cp:revision>
  <dcterms:created xsi:type="dcterms:W3CDTF">2022-03-08T01:18:35Z</dcterms:created>
  <dcterms:modified xsi:type="dcterms:W3CDTF">2022-04-12T22:26:16Z</dcterms:modified>
</cp:coreProperties>
</file>

<file path=docProps/thumbnail.jpeg>
</file>